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60" r:id="rId4"/>
    <p:sldId id="258" r:id="rId5"/>
    <p:sldId id="259" r:id="rId6"/>
    <p:sldId id="277" r:id="rId7"/>
    <p:sldId id="276" r:id="rId8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10"/>
      <p:bold r:id="rId11"/>
    </p:embeddedFont>
    <p:embeddedFont>
      <p:font typeface="Arial Black" panose="020B0A04020102020204" pitchFamily="34" charset="0"/>
      <p:bold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ROG Fonts" panose="00000500000000000000" pitchFamily="50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2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0986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6" r:id="rId6"/>
    <p:sldLayoutId id="2147483657" r:id="rId7"/>
    <p:sldLayoutId id="2147483659" r:id="rId8"/>
    <p:sldLayoutId id="2147483660" r:id="rId9"/>
    <p:sldLayoutId id="2147483661" r:id="rId10"/>
    <p:sldLayoutId id="214748366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erothon-NTP/boilerplate-ge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drive.google.com/drive/folders/1NRT3BnNzwzhD5EXgrU7OCQye3uVTK59C?usp=sharing" TargetMode="External"/><Relationship Id="rId4" Type="http://schemas.openxmlformats.org/officeDocument/2006/relationships/hyperlink" Target="https://aerothon-ntp.github.io/boilerplate-ge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2557345" y="0"/>
            <a:ext cx="5545874" cy="15463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B050"/>
                </a:solidFill>
              </a:rPr>
              <a:t>                   </a:t>
            </a:r>
            <a:r>
              <a:rPr lang="en-US" sz="2000" dirty="0">
                <a:solidFill>
                  <a:schemeClr val="bg1"/>
                </a:solidFill>
                <a:latin typeface="ROG Fonts" panose="00000500000000000000" pitchFamily="50" charset="0"/>
              </a:rPr>
              <a:t>AIRBUS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B050"/>
                </a:solidFill>
              </a:rPr>
              <a:t>&lt;/</a:t>
            </a:r>
            <a:r>
              <a:rPr lang="en-US" dirty="0">
                <a:solidFill>
                  <a:schemeClr val="bg1"/>
                </a:solidFill>
              </a:rPr>
              <a:t>AERO</a:t>
            </a:r>
            <a:r>
              <a:rPr lang="en-US" b="1" dirty="0">
                <a:solidFill>
                  <a:srgbClr val="00B050"/>
                </a:solidFill>
              </a:rPr>
              <a:t>T</a:t>
            </a:r>
            <a:r>
              <a:rPr lang="en-US" b="1" dirty="0">
                <a:solidFill>
                  <a:schemeClr val="bg1"/>
                </a:solidFill>
              </a:rPr>
              <a:t>HON</a:t>
            </a:r>
            <a:r>
              <a:rPr lang="en-US" dirty="0">
                <a:solidFill>
                  <a:srgbClr val="00B050"/>
                </a:solidFill>
              </a:rPr>
              <a:t>&gt;   </a:t>
            </a:r>
            <a:r>
              <a:rPr lang="en-US" dirty="0">
                <a:solidFill>
                  <a:schemeClr val="bg1"/>
                </a:solidFill>
              </a:rPr>
              <a:t>4</a:t>
            </a:r>
            <a:r>
              <a:rPr lang="en-US" dirty="0">
                <a:solidFill>
                  <a:srgbClr val="00B050"/>
                </a:solidFill>
              </a:rPr>
              <a:t>.</a:t>
            </a:r>
            <a:r>
              <a:rPr lang="en-US" dirty="0">
                <a:solidFill>
                  <a:schemeClr val="bg1"/>
                </a:solidFill>
              </a:rPr>
              <a:t>0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sz="1400" dirty="0">
                <a:solidFill>
                  <a:srgbClr val="00B050"/>
                </a:solidFill>
              </a:rPr>
              <a:t>                                                        </a:t>
            </a: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</a:t>
            </a:r>
            <a:r>
              <a:rPr lang="en-US" sz="1800" dirty="0">
                <a:solidFill>
                  <a:schemeClr val="bg1"/>
                </a:solidFill>
              </a:rPr>
              <a:t>code</a:t>
            </a: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/</a:t>
            </a:r>
            <a:r>
              <a:rPr lang="en-US" sz="1800" dirty="0">
                <a:solidFill>
                  <a:schemeClr val="bg1"/>
                </a:solidFill>
              </a:rPr>
              <a:t>fly</a:t>
            </a:r>
            <a: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&gt;</a:t>
            </a:r>
            <a:b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br>
              <a:rPr lang="en-US" sz="1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br>
              <a:rPr lang="en-US" dirty="0">
                <a:solidFill>
                  <a:srgbClr val="00B050"/>
                </a:solidFill>
              </a:rPr>
            </a:br>
            <a:endParaRPr dirty="0">
              <a:solidFill>
                <a:srgbClr val="00B050"/>
              </a:solidFill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2036956"/>
            <a:ext cx="3470700" cy="27208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latin typeface="ROG Fonts" panose="00000500000000000000" pitchFamily="50" charset="0"/>
              </a:rPr>
              <a:t>Team </a:t>
            </a:r>
            <a:r>
              <a:rPr lang="en-US" dirty="0">
                <a:solidFill>
                  <a:srgbClr val="00B050"/>
                </a:solidFill>
                <a:latin typeface="ROG Fonts" panose="00000500000000000000" pitchFamily="50" charset="0"/>
              </a:rPr>
              <a:t>NTP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00B050"/>
                </a:solidFill>
                <a:latin typeface="ROG Fonts" panose="00000500000000000000" pitchFamily="50" charset="0"/>
              </a:rPr>
              <a:t>1.  </a:t>
            </a:r>
            <a:r>
              <a:rPr lang="en-US" dirty="0">
                <a:solidFill>
                  <a:schemeClr val="bg1"/>
                </a:solidFill>
                <a:latin typeface="ROG Fonts" panose="00000500000000000000" pitchFamily="50" charset="0"/>
              </a:rPr>
              <a:t>Rohit Pratap </a:t>
            </a:r>
            <a:r>
              <a:rPr lang="en-US" dirty="0" err="1">
                <a:solidFill>
                  <a:schemeClr val="bg1"/>
                </a:solidFill>
                <a:latin typeface="ROG Fonts" panose="00000500000000000000" pitchFamily="50" charset="0"/>
              </a:rPr>
              <a:t>singh</a:t>
            </a:r>
            <a:endParaRPr lang="en-US" dirty="0">
              <a:solidFill>
                <a:schemeClr val="bg1"/>
              </a:solidFill>
              <a:latin typeface="ROG Fonts" panose="00000500000000000000" pitchFamily="50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00B050"/>
                </a:solidFill>
                <a:latin typeface="ROG Fonts" panose="00000500000000000000" pitchFamily="50" charset="0"/>
              </a:rPr>
              <a:t>2. </a:t>
            </a:r>
            <a:r>
              <a:rPr lang="en-US" dirty="0" err="1">
                <a:solidFill>
                  <a:schemeClr val="bg1"/>
                </a:solidFill>
                <a:latin typeface="ROG Fonts" panose="00000500000000000000" pitchFamily="50" charset="0"/>
              </a:rPr>
              <a:t>deepanshu</a:t>
            </a:r>
            <a:endParaRPr lang="en-US" dirty="0">
              <a:solidFill>
                <a:schemeClr val="bg1"/>
              </a:solidFill>
              <a:latin typeface="ROG Fonts" panose="00000500000000000000" pitchFamily="50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00B050"/>
                </a:solidFill>
                <a:latin typeface="ROG Fonts" panose="00000500000000000000" pitchFamily="50" charset="0"/>
              </a:rPr>
              <a:t>3. </a:t>
            </a:r>
            <a:r>
              <a:rPr lang="en-US" dirty="0">
                <a:solidFill>
                  <a:schemeClr val="bg1"/>
                </a:solidFill>
                <a:latin typeface="ROG Fonts" panose="00000500000000000000" pitchFamily="50" charset="0"/>
              </a:rPr>
              <a:t>Dhiraj </a:t>
            </a:r>
            <a:r>
              <a:rPr lang="en-US" dirty="0" err="1">
                <a:solidFill>
                  <a:schemeClr val="bg1"/>
                </a:solidFill>
                <a:latin typeface="ROG Fonts" panose="00000500000000000000" pitchFamily="50" charset="0"/>
              </a:rPr>
              <a:t>temkar</a:t>
            </a:r>
            <a:endParaRPr lang="en-US" dirty="0">
              <a:solidFill>
                <a:schemeClr val="bg1"/>
              </a:solidFill>
              <a:latin typeface="ROG Fonts" panose="00000500000000000000" pitchFamily="50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00B050"/>
                </a:solidFill>
                <a:latin typeface="ROG Fonts" panose="00000500000000000000" pitchFamily="50" charset="0"/>
              </a:rPr>
              <a:t>4. </a:t>
            </a:r>
            <a:r>
              <a:rPr lang="en-US" dirty="0">
                <a:solidFill>
                  <a:schemeClr val="bg1"/>
                </a:solidFill>
                <a:latin typeface="ROG Fonts" panose="00000500000000000000" pitchFamily="50" charset="0"/>
              </a:rPr>
              <a:t>Carol </a:t>
            </a:r>
            <a:r>
              <a:rPr lang="en-US" dirty="0" err="1">
                <a:solidFill>
                  <a:schemeClr val="bg1"/>
                </a:solidFill>
                <a:latin typeface="ROG Fonts" panose="00000500000000000000" pitchFamily="50" charset="0"/>
              </a:rPr>
              <a:t>sebastian</a:t>
            </a:r>
            <a:endParaRPr lang="en-US" dirty="0">
              <a:solidFill>
                <a:schemeClr val="bg1"/>
              </a:solidFill>
              <a:latin typeface="ROG Fonts" panose="00000500000000000000" pitchFamily="50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00B050"/>
                </a:solidFill>
                <a:latin typeface="ROG Fonts" panose="00000500000000000000" pitchFamily="50" charset="0"/>
              </a:rPr>
              <a:t>5. </a:t>
            </a:r>
            <a:r>
              <a:rPr lang="en-US" dirty="0" err="1">
                <a:solidFill>
                  <a:schemeClr val="bg1"/>
                </a:solidFill>
                <a:latin typeface="ROG Fonts" panose="00000500000000000000" pitchFamily="50" charset="0"/>
              </a:rPr>
              <a:t>Shambu</a:t>
            </a:r>
            <a:r>
              <a:rPr lang="en-US" dirty="0">
                <a:solidFill>
                  <a:schemeClr val="bg1"/>
                </a:solidFill>
                <a:latin typeface="ROG Fonts" panose="00000500000000000000" pitchFamily="50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ROG Fonts" panose="00000500000000000000" pitchFamily="50" charset="0"/>
              </a:rPr>
              <a:t>valasang</a:t>
            </a:r>
            <a:endParaRPr lang="en-US" dirty="0">
              <a:solidFill>
                <a:schemeClr val="bg1"/>
              </a:solidFill>
              <a:latin typeface="ROG Fonts" panose="00000500000000000000" pitchFamily="50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00B050"/>
              </a:solidFill>
              <a:latin typeface="ROG Fonts" panose="00000500000000000000" pitchFamily="50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728546" y="1132625"/>
            <a:ext cx="5278244" cy="3694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THEME</a:t>
            </a:r>
            <a:br>
              <a:rPr lang="en-GB" dirty="0">
                <a:solidFill>
                  <a:schemeClr val="tx2">
                    <a:lumMod val="75000"/>
                  </a:schemeClr>
                </a:solidFill>
              </a:rPr>
            </a:br>
            <a:br>
              <a:rPr lang="en-GB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bg1"/>
                </a:solidFill>
                <a:latin typeface="Agency FB" panose="020B0503020202020204" pitchFamily="34" charset="0"/>
                <a:cs typeface="Arial" panose="020B0604020202020204" pitchFamily="34" charset="0"/>
              </a:rPr>
              <a:t>A</a:t>
            </a:r>
            <a:r>
              <a:rPr lang="en-US" b="1" i="0" dirty="0">
                <a:solidFill>
                  <a:schemeClr val="bg1"/>
                </a:solidFill>
                <a:effectLst/>
                <a:latin typeface="Agency FB" panose="020B0503020202020204" pitchFamily="34" charset="0"/>
                <a:cs typeface="Arial" panose="020B0604020202020204" pitchFamily="34" charset="0"/>
              </a:rPr>
              <a:t> web application that lets you build native apps using a cross-platform UI toolkit that targets the mobile, web and desktop form factors on Android, iOS, macOS, Windows. </a:t>
            </a:r>
            <a:endParaRPr dirty="0">
              <a:solidFill>
                <a:schemeClr val="bg1"/>
              </a:solidFill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PROJECT OBJECTIVE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Google Shape;266;p21">
            <a:extLst>
              <a:ext uri="{FF2B5EF4-FFF2-40B4-BE49-F238E27FC236}">
                <a16:creationId xmlns:a16="http://schemas.microsoft.com/office/drawing/2014/main" id="{FC692854-060C-457D-87DC-A377AFACCA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470671" y="950473"/>
            <a:ext cx="4318000" cy="176688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To create an efficient cloud-based system capable of providing support and assistance that lets you build native apps using a cross-platform UI toolkit.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US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2A03137-7C46-4567-A8DF-5DA9762268AF}"/>
              </a:ext>
            </a:extLst>
          </p:cNvPr>
          <p:cNvGrpSpPr/>
          <p:nvPr/>
        </p:nvGrpSpPr>
        <p:grpSpPr>
          <a:xfrm>
            <a:off x="5073965" y="2239924"/>
            <a:ext cx="3599862" cy="2371604"/>
            <a:chOff x="4066820" y="1553491"/>
            <a:chExt cx="3720046" cy="2604876"/>
          </a:xfrm>
        </p:grpSpPr>
        <p:grpSp>
          <p:nvGrpSpPr>
            <p:cNvPr id="8" name="Google Shape;703;p37">
              <a:extLst>
                <a:ext uri="{FF2B5EF4-FFF2-40B4-BE49-F238E27FC236}">
                  <a16:creationId xmlns:a16="http://schemas.microsoft.com/office/drawing/2014/main" id="{AC54A5F8-FA6D-45A4-8F97-9F25D0EDF3F0}"/>
                </a:ext>
              </a:extLst>
            </p:cNvPr>
            <p:cNvGrpSpPr/>
            <p:nvPr/>
          </p:nvGrpSpPr>
          <p:grpSpPr>
            <a:xfrm>
              <a:off x="4066820" y="1553491"/>
              <a:ext cx="3159984" cy="2439109"/>
              <a:chOff x="3553042" y="1657806"/>
              <a:chExt cx="3461100" cy="2671532"/>
            </a:xfrm>
          </p:grpSpPr>
          <p:sp>
            <p:nvSpPr>
              <p:cNvPr id="25" name="Google Shape;704;p37">
                <a:extLst>
                  <a:ext uri="{FF2B5EF4-FFF2-40B4-BE49-F238E27FC236}">
                    <a16:creationId xmlns:a16="http://schemas.microsoft.com/office/drawing/2014/main" id="{B79F5A40-9878-45DC-A028-7D0661F11A2E}"/>
                  </a:ext>
                </a:extLst>
              </p:cNvPr>
              <p:cNvSpPr/>
              <p:nvPr/>
            </p:nvSpPr>
            <p:spPr>
              <a:xfrm>
                <a:off x="4856024" y="3625653"/>
                <a:ext cx="944700" cy="663300"/>
              </a:xfrm>
              <a:prstGeom prst="trapezoid">
                <a:avLst>
                  <a:gd name="adj" fmla="val 25000"/>
                </a:avLst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705;p37">
                <a:extLst>
                  <a:ext uri="{FF2B5EF4-FFF2-40B4-BE49-F238E27FC236}">
                    <a16:creationId xmlns:a16="http://schemas.microsoft.com/office/drawing/2014/main" id="{15E77244-D3B3-4396-A82B-680FE96262E9}"/>
                  </a:ext>
                </a:extLst>
              </p:cNvPr>
              <p:cNvSpPr/>
              <p:nvPr/>
            </p:nvSpPr>
            <p:spPr>
              <a:xfrm rot="10800000">
                <a:off x="4953871" y="3681997"/>
                <a:ext cx="400200" cy="606600"/>
              </a:xfrm>
              <a:prstGeom prst="triangle">
                <a:avLst>
                  <a:gd name="adj" fmla="val 96745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706;p37">
                <a:extLst>
                  <a:ext uri="{FF2B5EF4-FFF2-40B4-BE49-F238E27FC236}">
                    <a16:creationId xmlns:a16="http://schemas.microsoft.com/office/drawing/2014/main" id="{88046A39-EED7-4F2D-B341-8215A7C13BB3}"/>
                  </a:ext>
                </a:extLst>
              </p:cNvPr>
              <p:cNvSpPr/>
              <p:nvPr/>
            </p:nvSpPr>
            <p:spPr>
              <a:xfrm>
                <a:off x="4767796" y="3681816"/>
                <a:ext cx="163500" cy="606600"/>
              </a:xfrm>
              <a:prstGeom prst="triangle">
                <a:avLst>
                  <a:gd name="adj" fmla="val 98558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707;p37">
                <a:extLst>
                  <a:ext uri="{FF2B5EF4-FFF2-40B4-BE49-F238E27FC236}">
                    <a16:creationId xmlns:a16="http://schemas.microsoft.com/office/drawing/2014/main" id="{B0993141-A45C-4D25-918F-6797F5487F81}"/>
                  </a:ext>
                </a:extLst>
              </p:cNvPr>
              <p:cNvSpPr/>
              <p:nvPr/>
            </p:nvSpPr>
            <p:spPr>
              <a:xfrm rot="10800000">
                <a:off x="4678237" y="4276102"/>
                <a:ext cx="1210800" cy="456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708;p37">
                <a:extLst>
                  <a:ext uri="{FF2B5EF4-FFF2-40B4-BE49-F238E27FC236}">
                    <a16:creationId xmlns:a16="http://schemas.microsoft.com/office/drawing/2014/main" id="{1C0BBD4B-1E62-4242-B006-250439F19970}"/>
                  </a:ext>
                </a:extLst>
              </p:cNvPr>
              <p:cNvSpPr/>
              <p:nvPr/>
            </p:nvSpPr>
            <p:spPr>
              <a:xfrm rot="10800000">
                <a:off x="4668343" y="4283738"/>
                <a:ext cx="1230600" cy="45600"/>
              </a:xfrm>
              <a:prstGeom prst="roundRect">
                <a:avLst>
                  <a:gd name="adj" fmla="val 50000"/>
                </a:avLst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709;p37">
                <a:extLst>
                  <a:ext uri="{FF2B5EF4-FFF2-40B4-BE49-F238E27FC236}">
                    <a16:creationId xmlns:a16="http://schemas.microsoft.com/office/drawing/2014/main" id="{F67E04C3-7F4A-46B0-867D-27794D866F67}"/>
                  </a:ext>
                </a:extLst>
              </p:cNvPr>
              <p:cNvSpPr/>
              <p:nvPr/>
            </p:nvSpPr>
            <p:spPr>
              <a:xfrm>
                <a:off x="4926950" y="3681915"/>
                <a:ext cx="42900" cy="594300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710;p37">
                <a:extLst>
                  <a:ext uri="{FF2B5EF4-FFF2-40B4-BE49-F238E27FC236}">
                    <a16:creationId xmlns:a16="http://schemas.microsoft.com/office/drawing/2014/main" id="{A9DC9DE4-A4EA-43FF-BB8E-7BDFB50B661B}"/>
                  </a:ext>
                </a:extLst>
              </p:cNvPr>
              <p:cNvSpPr/>
              <p:nvPr/>
            </p:nvSpPr>
            <p:spPr>
              <a:xfrm>
                <a:off x="3553042" y="1674645"/>
                <a:ext cx="3461100" cy="2014500"/>
              </a:xfrm>
              <a:prstGeom prst="roundRect">
                <a:avLst>
                  <a:gd name="adj" fmla="val 1882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711;p37">
                <a:extLst>
                  <a:ext uri="{FF2B5EF4-FFF2-40B4-BE49-F238E27FC236}">
                    <a16:creationId xmlns:a16="http://schemas.microsoft.com/office/drawing/2014/main" id="{F9C4E62A-C72E-479F-BBAA-D5E79C512CFC}"/>
                  </a:ext>
                </a:extLst>
              </p:cNvPr>
              <p:cNvSpPr/>
              <p:nvPr/>
            </p:nvSpPr>
            <p:spPr>
              <a:xfrm>
                <a:off x="3553042" y="1657806"/>
                <a:ext cx="3461100" cy="2014500"/>
              </a:xfrm>
              <a:prstGeom prst="roundRect">
                <a:avLst>
                  <a:gd name="adj" fmla="val 1764"/>
                </a:avLst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9" name="Google Shape;712;p37" descr="offset_comp_342327_edited.jpg">
              <a:extLst>
                <a:ext uri="{FF2B5EF4-FFF2-40B4-BE49-F238E27FC236}">
                  <a16:creationId xmlns:a16="http://schemas.microsoft.com/office/drawing/2014/main" id="{006C1681-FD11-42F0-B465-55E20855859A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45356" t="50734" r="19582" b="26215"/>
            <a:stretch/>
          </p:blipFill>
          <p:spPr>
            <a:xfrm>
              <a:off x="4115130" y="1605638"/>
              <a:ext cx="3063300" cy="1745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Google Shape;713;p37">
              <a:extLst>
                <a:ext uri="{FF2B5EF4-FFF2-40B4-BE49-F238E27FC236}">
                  <a16:creationId xmlns:a16="http://schemas.microsoft.com/office/drawing/2014/main" id="{D13B1EED-DBAF-495A-8177-95B0FF2CE89E}"/>
                </a:ext>
              </a:extLst>
            </p:cNvPr>
            <p:cNvSpPr/>
            <p:nvPr/>
          </p:nvSpPr>
          <p:spPr>
            <a:xfrm flipH="1">
              <a:off x="4114917" y="1606596"/>
              <a:ext cx="3063300" cy="1743300"/>
            </a:xfrm>
            <a:prstGeom prst="rtTriangle">
              <a:avLst/>
            </a:prstGeom>
            <a:solidFill>
              <a:srgbClr val="000000">
                <a:alpha val="4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714;p37">
              <a:extLst>
                <a:ext uri="{FF2B5EF4-FFF2-40B4-BE49-F238E27FC236}">
                  <a16:creationId xmlns:a16="http://schemas.microsoft.com/office/drawing/2014/main" id="{CB435E93-469B-4BBE-BFA3-BDDC7BC8F16C}"/>
                </a:ext>
              </a:extLst>
            </p:cNvPr>
            <p:cNvGrpSpPr/>
            <p:nvPr/>
          </p:nvGrpSpPr>
          <p:grpSpPr>
            <a:xfrm>
              <a:off x="6762480" y="2546254"/>
              <a:ext cx="1024386" cy="1522884"/>
              <a:chOff x="6505573" y="2745170"/>
              <a:chExt cx="1122000" cy="1668000"/>
            </a:xfrm>
          </p:grpSpPr>
          <p:sp>
            <p:nvSpPr>
              <p:cNvPr id="21" name="Google Shape;715;p37">
                <a:extLst>
                  <a:ext uri="{FF2B5EF4-FFF2-40B4-BE49-F238E27FC236}">
                    <a16:creationId xmlns:a16="http://schemas.microsoft.com/office/drawing/2014/main" id="{C79DE554-117E-4424-A842-E430B283DD72}"/>
                  </a:ext>
                </a:extLst>
              </p:cNvPr>
              <p:cNvSpPr/>
              <p:nvPr/>
            </p:nvSpPr>
            <p:spPr>
              <a:xfrm>
                <a:off x="6517841" y="2745170"/>
                <a:ext cx="1109700" cy="1668000"/>
              </a:xfrm>
              <a:prstGeom prst="roundRect">
                <a:avLst>
                  <a:gd name="adj" fmla="val 5402"/>
                </a:avLst>
              </a:prstGeom>
              <a:solidFill>
                <a:srgbClr val="1B212C"/>
              </a:solidFill>
              <a:ln>
                <a:noFill/>
              </a:ln>
              <a:effectLst>
                <a:outerShdw blurRad="387350" dist="38100" dir="8100000" sx="107000" sy="107000" algn="tr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716;p37">
                <a:extLst>
                  <a:ext uri="{FF2B5EF4-FFF2-40B4-BE49-F238E27FC236}">
                    <a16:creationId xmlns:a16="http://schemas.microsoft.com/office/drawing/2014/main" id="{4032A67C-0BC7-4B11-B787-06E06699B7D6}"/>
                  </a:ext>
                </a:extLst>
              </p:cNvPr>
              <p:cNvSpPr/>
              <p:nvPr/>
            </p:nvSpPr>
            <p:spPr>
              <a:xfrm rot="-5400000">
                <a:off x="6238873" y="3024453"/>
                <a:ext cx="1655400" cy="1122000"/>
              </a:xfrm>
              <a:prstGeom prst="roundRect">
                <a:avLst>
                  <a:gd name="adj" fmla="val 4551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717;p37">
                <a:extLst>
                  <a:ext uri="{FF2B5EF4-FFF2-40B4-BE49-F238E27FC236}">
                    <a16:creationId xmlns:a16="http://schemas.microsoft.com/office/drawing/2014/main" id="{F61555C8-69DF-41B2-A87D-5A21665ADB50}"/>
                  </a:ext>
                </a:extLst>
              </p:cNvPr>
              <p:cNvSpPr/>
              <p:nvPr/>
            </p:nvSpPr>
            <p:spPr>
              <a:xfrm rot="-5400000">
                <a:off x="6238873" y="3012061"/>
                <a:ext cx="1655400" cy="1122000"/>
              </a:xfrm>
              <a:prstGeom prst="roundRect">
                <a:avLst>
                  <a:gd name="adj" fmla="val 4551"/>
                </a:avLst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718;p37">
                <a:extLst>
                  <a:ext uri="{FF2B5EF4-FFF2-40B4-BE49-F238E27FC236}">
                    <a16:creationId xmlns:a16="http://schemas.microsoft.com/office/drawing/2014/main" id="{E0624234-3B26-4FB5-9A8C-B4CA22E19E11}"/>
                  </a:ext>
                </a:extLst>
              </p:cNvPr>
              <p:cNvSpPr/>
              <p:nvPr/>
            </p:nvSpPr>
            <p:spPr>
              <a:xfrm>
                <a:off x="6954127" y="4329594"/>
                <a:ext cx="224700" cy="315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2" name="Google Shape;719;p37" descr="offset_comp_342327_edited.jpg">
              <a:extLst>
                <a:ext uri="{FF2B5EF4-FFF2-40B4-BE49-F238E27FC236}">
                  <a16:creationId xmlns:a16="http://schemas.microsoft.com/office/drawing/2014/main" id="{08BE493E-33A5-4359-9919-45D207C6479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53168" t="53058" r="26238" b="16020"/>
            <a:stretch/>
          </p:blipFill>
          <p:spPr>
            <a:xfrm>
              <a:off x="6762097" y="2613771"/>
              <a:ext cx="1024200" cy="1333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" name="Google Shape;720;p37">
              <a:extLst>
                <a:ext uri="{FF2B5EF4-FFF2-40B4-BE49-F238E27FC236}">
                  <a16:creationId xmlns:a16="http://schemas.microsoft.com/office/drawing/2014/main" id="{7FB6E771-E363-43E9-B13B-38239561A402}"/>
                </a:ext>
              </a:extLst>
            </p:cNvPr>
            <p:cNvSpPr/>
            <p:nvPr/>
          </p:nvSpPr>
          <p:spPr>
            <a:xfrm flipH="1">
              <a:off x="6762011" y="2613990"/>
              <a:ext cx="1024200" cy="1333200"/>
            </a:xfrm>
            <a:prstGeom prst="rtTriangle">
              <a:avLst/>
            </a:prstGeom>
            <a:solidFill>
              <a:srgbClr val="000000">
                <a:alpha val="4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721;p37">
              <a:extLst>
                <a:ext uri="{FF2B5EF4-FFF2-40B4-BE49-F238E27FC236}">
                  <a16:creationId xmlns:a16="http://schemas.microsoft.com/office/drawing/2014/main" id="{5BDF0D9A-B55A-419C-8BF6-94BCEC45BA62}"/>
                </a:ext>
              </a:extLst>
            </p:cNvPr>
            <p:cNvGrpSpPr/>
            <p:nvPr/>
          </p:nvGrpSpPr>
          <p:grpSpPr>
            <a:xfrm>
              <a:off x="6405845" y="3121897"/>
              <a:ext cx="520684" cy="1036470"/>
              <a:chOff x="9543736" y="4486132"/>
              <a:chExt cx="570300" cy="1135235"/>
            </a:xfrm>
          </p:grpSpPr>
          <p:sp>
            <p:nvSpPr>
              <p:cNvPr id="17" name="Google Shape;722;p37">
                <a:extLst>
                  <a:ext uri="{FF2B5EF4-FFF2-40B4-BE49-F238E27FC236}">
                    <a16:creationId xmlns:a16="http://schemas.microsoft.com/office/drawing/2014/main" id="{F20D46FB-7F34-4001-9948-F091CB1E02CE}"/>
                  </a:ext>
                </a:extLst>
              </p:cNvPr>
              <p:cNvSpPr/>
              <p:nvPr/>
            </p:nvSpPr>
            <p:spPr>
              <a:xfrm>
                <a:off x="9543736" y="4487212"/>
                <a:ext cx="570300" cy="1132800"/>
              </a:xfrm>
              <a:prstGeom prst="roundRect">
                <a:avLst>
                  <a:gd name="adj" fmla="val 5402"/>
                </a:avLst>
              </a:prstGeom>
              <a:solidFill>
                <a:srgbClr val="1B212C"/>
              </a:solidFill>
              <a:ln>
                <a:noFill/>
              </a:ln>
              <a:effectLst>
                <a:outerShdw blurRad="387350" dist="38100" dir="8100000" sx="107000" sy="107000" algn="tr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723;p37">
                <a:extLst>
                  <a:ext uri="{FF2B5EF4-FFF2-40B4-BE49-F238E27FC236}">
                    <a16:creationId xmlns:a16="http://schemas.microsoft.com/office/drawing/2014/main" id="{113287F7-ABDA-48AA-89BD-E2915ADD2C2B}"/>
                  </a:ext>
                </a:extLst>
              </p:cNvPr>
              <p:cNvSpPr/>
              <p:nvPr/>
            </p:nvSpPr>
            <p:spPr>
              <a:xfrm rot="-5400000">
                <a:off x="9265568" y="4772968"/>
                <a:ext cx="1126800" cy="570000"/>
              </a:xfrm>
              <a:prstGeom prst="roundRect">
                <a:avLst>
                  <a:gd name="adj" fmla="val 4551"/>
                </a:avLst>
              </a:pr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724;p37">
                <a:extLst>
                  <a:ext uri="{FF2B5EF4-FFF2-40B4-BE49-F238E27FC236}">
                    <a16:creationId xmlns:a16="http://schemas.microsoft.com/office/drawing/2014/main" id="{ABCD7BCE-D0DD-4F87-8087-05FA0B3FCCF9}"/>
                  </a:ext>
                </a:extLst>
              </p:cNvPr>
              <p:cNvSpPr/>
              <p:nvPr/>
            </p:nvSpPr>
            <p:spPr>
              <a:xfrm rot="-5400000">
                <a:off x="9265568" y="4764532"/>
                <a:ext cx="1126800" cy="570000"/>
              </a:xfrm>
              <a:prstGeom prst="roundRect">
                <a:avLst>
                  <a:gd name="adj" fmla="val 4551"/>
                </a:avLst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725;p37">
                <a:extLst>
                  <a:ext uri="{FF2B5EF4-FFF2-40B4-BE49-F238E27FC236}">
                    <a16:creationId xmlns:a16="http://schemas.microsoft.com/office/drawing/2014/main" id="{CA52D73D-1517-47FC-8D3A-6A878D3E6629}"/>
                  </a:ext>
                </a:extLst>
              </p:cNvPr>
              <p:cNvSpPr/>
              <p:nvPr/>
            </p:nvSpPr>
            <p:spPr>
              <a:xfrm>
                <a:off x="9736876" y="5519757"/>
                <a:ext cx="186300" cy="303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5" name="Google Shape;726;p37" descr="offset_comp_342327_edited.jpg">
              <a:extLst>
                <a:ext uri="{FF2B5EF4-FFF2-40B4-BE49-F238E27FC236}">
                  <a16:creationId xmlns:a16="http://schemas.microsoft.com/office/drawing/2014/main" id="{EDAC9F38-5315-4ED3-8CCE-58D6E78F282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41330" t="42211" r="47980" b="36733"/>
            <a:stretch/>
          </p:blipFill>
          <p:spPr>
            <a:xfrm>
              <a:off x="6405412" y="3121559"/>
              <a:ext cx="520500" cy="888900"/>
            </a:xfrm>
            <a:prstGeom prst="round2SameRect">
              <a:avLst>
                <a:gd name="adj1" fmla="val 4129"/>
                <a:gd name="adj2" fmla="val 0"/>
              </a:avLst>
            </a:prstGeom>
            <a:noFill/>
            <a:ln>
              <a:noFill/>
            </a:ln>
          </p:spPr>
        </p:pic>
        <p:sp>
          <p:nvSpPr>
            <p:cNvPr id="16" name="Google Shape;727;p37">
              <a:extLst>
                <a:ext uri="{FF2B5EF4-FFF2-40B4-BE49-F238E27FC236}">
                  <a16:creationId xmlns:a16="http://schemas.microsoft.com/office/drawing/2014/main" id="{9C01CB8C-C4F3-4130-AC44-3152967D0BDC}"/>
                </a:ext>
              </a:extLst>
            </p:cNvPr>
            <p:cNvSpPr/>
            <p:nvPr/>
          </p:nvSpPr>
          <p:spPr>
            <a:xfrm flipH="1">
              <a:off x="6405284" y="3142709"/>
              <a:ext cx="520500" cy="867900"/>
            </a:xfrm>
            <a:prstGeom prst="rtTriangle">
              <a:avLst/>
            </a:prstGeom>
            <a:solidFill>
              <a:srgbClr val="000000">
                <a:alpha val="4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0A7785F-7DB0-4146-80C5-D7324B722651}"/>
              </a:ext>
            </a:extLst>
          </p:cNvPr>
          <p:cNvSpPr txBox="1"/>
          <p:nvPr/>
        </p:nvSpPr>
        <p:spPr>
          <a:xfrm flipH="1">
            <a:off x="5370380" y="2572639"/>
            <a:ext cx="191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ROG Fonts" panose="00000500000000000000" pitchFamily="50" charset="0"/>
              </a:rPr>
              <a:t>Cross platform web  application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79324C-B237-4DDB-B165-26FCD5E56A1A}"/>
              </a:ext>
            </a:extLst>
          </p:cNvPr>
          <p:cNvSpPr txBox="1"/>
          <p:nvPr/>
        </p:nvSpPr>
        <p:spPr>
          <a:xfrm>
            <a:off x="7727779" y="3161379"/>
            <a:ext cx="88590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92D050"/>
                </a:solidFill>
                <a:latin typeface="ROG Fonts" panose="00000500000000000000" pitchFamily="50" charset="0"/>
              </a:rPr>
              <a:t>to build native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6CEA939-89F5-44E2-BCD1-8761452FDE42}"/>
              </a:ext>
            </a:extLst>
          </p:cNvPr>
          <p:cNvSpPr txBox="1"/>
          <p:nvPr/>
        </p:nvSpPr>
        <p:spPr>
          <a:xfrm flipH="1">
            <a:off x="7250990" y="3970867"/>
            <a:ext cx="6516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accent1">
                    <a:lumMod val="75000"/>
                  </a:schemeClr>
                </a:solidFill>
                <a:latin typeface="ROG Fonts" panose="00000500000000000000" pitchFamily="50" charset="0"/>
              </a:rPr>
              <a:t>apps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SOLUTION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49" name="Google Shape;249;p19"/>
          <p:cNvSpPr txBox="1">
            <a:spLocks noGrp="1"/>
          </p:cNvSpPr>
          <p:nvPr>
            <p:ph type="body" idx="1"/>
          </p:nvPr>
        </p:nvSpPr>
        <p:spPr>
          <a:xfrm>
            <a:off x="1212439" y="1241485"/>
            <a:ext cx="7038900" cy="3734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1600"/>
              </a:spcBef>
              <a:spcAft>
                <a:spcPts val="1600"/>
              </a:spcAft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Develop a web based application which enables users to download integrated boilerplate of different frontend and backend frameworks.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1600"/>
              </a:spcAft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It will provide a cross platform user interface to user.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1600"/>
              </a:spcAft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Frameworks/Tools/Technologies Used 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HTML, ReactJS, NodeJS, Flask, Fast API, Spring boot , AngularJS, Docker, Python , CI/CD pipeline , SQLite. 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1600"/>
              </a:spcAft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 The solution is implemented using web development tools and its has modular design to achieve scalability. 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FEATURES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We have used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CI/CD</a:t>
            </a:r>
            <a:r>
              <a:rPr lang="en-US" dirty="0">
                <a:solidFill>
                  <a:srgbClr val="FFFFFF"/>
                </a:solidFill>
              </a:rPr>
              <a:t> pipeline to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automate the software delivery process</a:t>
            </a:r>
            <a:r>
              <a:rPr lang="en-US" dirty="0">
                <a:solidFill>
                  <a:srgbClr val="FFFFFF"/>
                </a:solidFill>
              </a:rPr>
              <a:t>. It builds code, runs tests (CI), and safely deploys a new version of the application (CD) 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The web application have a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Modular Design </a:t>
            </a:r>
            <a:r>
              <a:rPr lang="en-US" dirty="0">
                <a:solidFill>
                  <a:schemeClr val="bg1"/>
                </a:solidFill>
              </a:rPr>
              <a:t>and it is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well documented </a:t>
            </a:r>
            <a:r>
              <a:rPr lang="en-US" dirty="0">
                <a:solidFill>
                  <a:schemeClr val="bg1"/>
                </a:solidFill>
              </a:rPr>
              <a:t>to generate boiler plate for application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across different frameworks </a:t>
            </a:r>
            <a:r>
              <a:rPr lang="en-US" dirty="0">
                <a:solidFill>
                  <a:schemeClr val="bg1"/>
                </a:solidFill>
              </a:rPr>
              <a:t>based on requirements.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It has basic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integration</a:t>
            </a:r>
            <a:r>
              <a:rPr lang="en-US" dirty="0">
                <a:solidFill>
                  <a:srgbClr val="FFFFFF"/>
                </a:solidFill>
              </a:rPr>
              <a:t> between frontend and backend of the template application and user can download the boilerplate for various combination of frameworks in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zip</a:t>
            </a:r>
            <a:r>
              <a:rPr lang="en-US" dirty="0">
                <a:solidFill>
                  <a:srgbClr val="FFFFFF"/>
                </a:solidFill>
              </a:rPr>
              <a:t> file. 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What makes us 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UNIQUE 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We have implemented an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python-script</a:t>
            </a:r>
            <a:r>
              <a:rPr lang="en-US" dirty="0">
                <a:solidFill>
                  <a:srgbClr val="FFFFFF"/>
                </a:solidFill>
              </a:rPr>
              <a:t> which enables command line utility for LINUX users to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directly download</a:t>
            </a:r>
            <a:r>
              <a:rPr lang="en-US" dirty="0">
                <a:solidFill>
                  <a:srgbClr val="FFFFFF"/>
                </a:solidFill>
              </a:rPr>
              <a:t> the boilerplate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from terminal </a:t>
            </a:r>
            <a:r>
              <a:rPr lang="en-US" dirty="0">
                <a:solidFill>
                  <a:srgbClr val="FFFFFF"/>
                </a:solidFill>
              </a:rPr>
              <a:t>without visiting the web application.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Docker is used so the user can generate the basic template application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without downloading the dependencies </a:t>
            </a:r>
            <a:r>
              <a:rPr lang="en-US" dirty="0">
                <a:solidFill>
                  <a:srgbClr val="FFFFFF"/>
                </a:solidFill>
              </a:rPr>
              <a:t>for various frameworks necessarily. 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Feature to test the backend frameworks to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test and check the working </a:t>
            </a:r>
            <a:r>
              <a:rPr lang="en-US" dirty="0">
                <a:solidFill>
                  <a:srgbClr val="FFFFFF"/>
                </a:solidFill>
              </a:rPr>
              <a:t>of basic template . 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232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7"/>
          <p:cNvSpPr txBox="1">
            <a:spLocks noGrp="1"/>
          </p:cNvSpPr>
          <p:nvPr>
            <p:ph type="title"/>
          </p:nvPr>
        </p:nvSpPr>
        <p:spPr>
          <a:xfrm>
            <a:off x="1314373" y="551861"/>
            <a:ext cx="3063300" cy="6899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ATTACHMENTS 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02" name="Google Shape;702;p37"/>
          <p:cNvSpPr txBox="1">
            <a:spLocks noGrp="1"/>
          </p:cNvSpPr>
          <p:nvPr>
            <p:ph type="body" idx="1"/>
          </p:nvPr>
        </p:nvSpPr>
        <p:spPr>
          <a:xfrm>
            <a:off x="1394289" y="1344539"/>
            <a:ext cx="5564373" cy="2674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Source Code :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Make some clicks and create your application now : 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 Application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If stuck see this video :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Sample Video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>
                <a:solidFill>
                  <a:srgbClr val="00B050"/>
                </a:solidFill>
                <a:latin typeface="ROG Fonts" panose="00000500000000000000" pitchFamily="50" charset="0"/>
              </a:rPr>
              <a:t>                                      THANK YOU !!!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384</Words>
  <Application>Microsoft Office PowerPoint</Application>
  <PresentationFormat>On-screen Show (16:9)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ROG Fonts</vt:lpstr>
      <vt:lpstr>Agency FB</vt:lpstr>
      <vt:lpstr>Arial</vt:lpstr>
      <vt:lpstr>Lato</vt:lpstr>
      <vt:lpstr>Montserrat</vt:lpstr>
      <vt:lpstr>Arial Black</vt:lpstr>
      <vt:lpstr>Focus</vt:lpstr>
      <vt:lpstr>                   AIRBUS &lt;/AEROTHON&gt;   4.0                                                         &lt;code/fly&gt;   </vt:lpstr>
      <vt:lpstr>THEME  A web application that lets you build native apps using a cross-platform UI toolkit that targets the mobile, web and desktop form factors on Android, iOS, macOS, Windows. </vt:lpstr>
      <vt:lpstr>PROJECT OBJECTIVE</vt:lpstr>
      <vt:lpstr>SOLUTION</vt:lpstr>
      <vt:lpstr>FEATURES </vt:lpstr>
      <vt:lpstr>What makes us UNIQUE </vt:lpstr>
      <vt:lpstr>ATTACHMENTS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AIRBUS &lt;/AEROTHON&gt;   4.0                                                         &lt;code/fly&gt;</dc:title>
  <dc:creator>Prashant Kumar Jaiswal</dc:creator>
  <cp:lastModifiedBy>Prashant Kumar Jaiswal</cp:lastModifiedBy>
  <cp:revision>16</cp:revision>
  <dcterms:modified xsi:type="dcterms:W3CDTF">2022-05-28T04:05:12Z</dcterms:modified>
</cp:coreProperties>
</file>